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-259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2713DE-7484-50E2-001E-5D8B3E0E8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754B37A-C6D9-30D6-7131-405C2AD9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6865805E-6B0D-7A3A-6980-3BA14576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701C-187A-4AC5-857D-605B104C50DD}" type="datetimeFigureOut">
              <a:rPr lang="sl-SI" smtClean="0"/>
              <a:t>29. 09. 2022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82CF1817-0EE0-16D8-AA70-A18F7FBC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BBBB422-6AE9-8719-8399-691E7503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12D-BCEB-417B-997A-0398911AEC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724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80BF67-F6E2-2340-CBF5-37E475B7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14F86C1D-A225-A969-A26A-A46E1DA4E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004D5C7-CB24-ED55-4861-73D4F8A4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701C-187A-4AC5-857D-605B104C50DD}" type="datetimeFigureOut">
              <a:rPr lang="sl-SI" smtClean="0"/>
              <a:t>29. 09. 2022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D9AF1DBD-704E-7A9D-75D0-A64BFAA5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D654389E-99AD-D338-3BEF-3535BA17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12D-BCEB-417B-997A-0398911AEC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625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55235EB5-940D-D2ED-FAF3-68941C169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CD99B474-790A-53D7-95FC-EA71006F6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849177B4-1E8E-5C91-1A59-CFF75E6F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701C-187A-4AC5-857D-605B104C50DD}" type="datetimeFigureOut">
              <a:rPr lang="sl-SI" smtClean="0"/>
              <a:t>29. 09. 2022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7A4BECB6-0089-F69D-9DDE-BF08F114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0E6AE75F-669C-A389-3BE8-9ADC21D4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12D-BCEB-417B-997A-0398911AEC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687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DCEE2E-42C6-9B10-E7E0-2FD3A223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F03E9C8F-C4E3-8CC8-6FD1-C41007E81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E8A3D0F7-A72F-30CE-30E9-53F8284F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701C-187A-4AC5-857D-605B104C50DD}" type="datetimeFigureOut">
              <a:rPr lang="sl-SI" smtClean="0"/>
              <a:t>29. 09. 2022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EDDD0C61-CD15-CDDA-6038-EBB0558C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DBE3C0EE-6CA1-B81C-6593-110FC589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12D-BCEB-417B-997A-0398911AEC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100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19C5EE-1B2F-1573-40E3-9371255B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A829FABF-9E52-080F-7F35-32CED0A69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743A626B-751B-D715-BB16-6C4916E2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701C-187A-4AC5-857D-605B104C50DD}" type="datetimeFigureOut">
              <a:rPr lang="sl-SI" smtClean="0"/>
              <a:t>29. 09. 2022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EDED1B25-BCE4-A2F4-BCFE-42246704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7A249604-A489-5247-B46C-EF54BDCA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12D-BCEB-417B-997A-0398911AEC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667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E7BA34-97AE-0146-1430-2CF6A5A4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EBDE87F-76E6-1D69-303C-0896B6F54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6B8C35DC-839C-7D39-FDE8-AA0D185AA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539C73C5-9EED-75CA-CC51-65303729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701C-187A-4AC5-857D-605B104C50DD}" type="datetimeFigureOut">
              <a:rPr lang="sl-SI" smtClean="0"/>
              <a:t>29. 09. 2022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692281B6-835E-CA35-35E8-370D659C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56BDC814-937E-EEE1-3E88-B32672B1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12D-BCEB-417B-997A-0398911AEC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342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12E82D-EB6E-A4EF-E4FD-BE9CA190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3D6D7B36-EFD4-6F24-2BA5-7FCF4AEE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F7B90C6B-E33B-E7CB-20C7-BEF08D064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6EFB2A1B-9446-5ED2-1EF8-42030D114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EB7DDB1E-AD56-7DC6-4A4F-D1FDDDA2B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D066BCD3-B4C2-2349-D552-3506B111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701C-187A-4AC5-857D-605B104C50DD}" type="datetimeFigureOut">
              <a:rPr lang="sl-SI" smtClean="0"/>
              <a:t>29. 09. 2022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359BEB36-E3E0-9998-D813-023ACD5B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7E823E72-87C8-4B91-5DE2-45FF761D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12D-BCEB-417B-997A-0398911AEC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5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EF4900F-0353-9833-9E6B-BF29F201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71F86237-F1EE-6621-30F1-0B23D733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701C-187A-4AC5-857D-605B104C50DD}" type="datetimeFigureOut">
              <a:rPr lang="sl-SI" smtClean="0"/>
              <a:t>29. 09. 2022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943F3879-61A8-BFE9-CD16-02F791DB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56EF25E0-4EE8-3B87-9C26-25A5DF1D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12D-BCEB-417B-997A-0398911AEC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639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393538CB-EFA0-40CF-492E-96B47DF8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701C-187A-4AC5-857D-605B104C50DD}" type="datetimeFigureOut">
              <a:rPr lang="sl-SI" smtClean="0"/>
              <a:t>29. 09. 2022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878B24C6-B801-FDB9-5412-99B278B3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6D220991-DAF1-8D68-21EE-AB7206B2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12D-BCEB-417B-997A-0398911AEC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866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F73CC14-39C5-F399-030F-1C844011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0AE27F8-C80F-3A12-93B9-B638BB333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8F4552A1-C3FB-0E36-AFB4-FC7DDF60F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A0BAF745-2239-7999-B5A1-E200741F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701C-187A-4AC5-857D-605B104C50DD}" type="datetimeFigureOut">
              <a:rPr lang="sl-SI" smtClean="0"/>
              <a:t>29. 09. 2022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49448D6F-10A6-89CF-0968-5729144C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849BA05D-AAFE-E34F-7B51-07DE46BD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12D-BCEB-417B-997A-0398911AEC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82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A0C64A-51E9-271B-3A5C-68A073BB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D151ADAC-728F-6F94-FE8D-5EE1651A8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9030ED2F-BD98-BE39-8EFE-6CE995CB7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F61C526C-24A3-C5EB-4DFD-EDDC793D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701C-187A-4AC5-857D-605B104C50DD}" type="datetimeFigureOut">
              <a:rPr lang="sl-SI" smtClean="0"/>
              <a:t>29. 09. 2022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58B149E6-7F09-7ADA-62C3-0FBF5305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0E3D4C21-65AF-6ADB-C10C-08F3ED02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12D-BCEB-417B-997A-0398911AEC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4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0337339B-9193-056F-4466-03712ED5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5CA18E9D-1F41-5673-41AA-729FD6BB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D6F5B2C7-5F6F-6786-C896-1B9691A93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7701C-187A-4AC5-857D-605B104C50DD}" type="datetimeFigureOut">
              <a:rPr lang="sl-SI" smtClean="0"/>
              <a:t>29. 09. 2022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FEC0D2A6-FCF9-B594-36B0-8F97FC225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9E94C27B-45FB-703B-95F9-92766F9D3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012D-BCEB-417B-997A-0398911AEC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351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349NVYezYOA" TargetMode="External"/><Relationship Id="rId4" Type="http://schemas.openxmlformats.org/officeDocument/2006/relationships/hyperlink" Target="https://www.youtube.com/watch?v=rMhToSyKPY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plementing ECHR judgments: New thematic factsheet on children's rights -  Newsroom">
            <a:extLst>
              <a:ext uri="{FF2B5EF4-FFF2-40B4-BE49-F238E27FC236}">
                <a16:creationId xmlns:a16="http://schemas.microsoft.com/office/drawing/2014/main" xmlns="" id="{5A76A9AB-6458-87DA-CE54-98A2B20FE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6676" cy="68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8AA8800-4775-607F-7084-8471FAD84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84" y="76200"/>
            <a:ext cx="1246156" cy="124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DDB0C5-C3B9-8017-A47B-49E7AE8D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7612" y="940994"/>
            <a:ext cx="7380303" cy="573350"/>
          </a:xfrm>
        </p:spPr>
        <p:txBody>
          <a:bodyPr>
            <a:normAutofit fontScale="90000"/>
          </a:bodyPr>
          <a:lstStyle/>
          <a:p>
            <a:pPr algn="r"/>
            <a:r>
              <a:rPr lang="sl-SI" sz="4000" dirty="0">
                <a:latin typeface="Forte" panose="03060902040502070203" pitchFamily="66" charset="0"/>
              </a:rPr>
              <a:t>Teden otroka 2022</a:t>
            </a:r>
            <a:br>
              <a:rPr lang="sl-SI" sz="4000" dirty="0">
                <a:latin typeface="Forte" panose="03060902040502070203" pitchFamily="66" charset="0"/>
              </a:rPr>
            </a:br>
            <a:r>
              <a:rPr lang="sl-SI" sz="4000" dirty="0">
                <a:latin typeface="Forte" panose="03060902040502070203" pitchFamily="66" charset="0"/>
              </a:rPr>
              <a:t>3. – 9. oktober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53A6671-5329-2B69-3E75-5DDF1CCFA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979" y="1605221"/>
            <a:ext cx="9144000" cy="1655762"/>
          </a:xfrm>
        </p:spPr>
        <p:txBody>
          <a:bodyPr>
            <a:noAutofit/>
          </a:bodyPr>
          <a:lstStyle/>
          <a:p>
            <a:r>
              <a:rPr lang="sl-SI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SKUPAJ SE IMAMO DOBRO</a:t>
            </a:r>
          </a:p>
        </p:txBody>
      </p:sp>
    </p:spTree>
    <p:extLst>
      <p:ext uri="{BB962C8B-B14F-4D97-AF65-F5344CB8AC3E}">
        <p14:creationId xmlns:p14="http://schemas.microsoft.com/office/powerpoint/2010/main" val="366494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plementing ECHR judgments: New thematic factsheet on children's rights -  Newsroom">
            <a:extLst>
              <a:ext uri="{FF2B5EF4-FFF2-40B4-BE49-F238E27FC236}">
                <a16:creationId xmlns:a16="http://schemas.microsoft.com/office/drawing/2014/main" xmlns="" id="{11880715-8B92-3203-A802-5558C8DE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6" y="-1"/>
            <a:ext cx="12196676" cy="68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rce 10">
            <a:extLst>
              <a:ext uri="{FF2B5EF4-FFF2-40B4-BE49-F238E27FC236}">
                <a16:creationId xmlns:a16="http://schemas.microsoft.com/office/drawing/2014/main" xmlns="" id="{98B5D656-88ED-5E40-E318-E62389382053}"/>
              </a:ext>
            </a:extLst>
          </p:cNvPr>
          <p:cNvSpPr/>
          <p:nvPr/>
        </p:nvSpPr>
        <p:spPr>
          <a:xfrm>
            <a:off x="2545554" y="88776"/>
            <a:ext cx="3293615" cy="2725445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bg1"/>
                </a:solidFill>
                <a:latin typeface="Forte" panose="03060902040502070203" pitchFamily="66" charset="0"/>
              </a:rPr>
              <a:t>POMOČ</a:t>
            </a:r>
          </a:p>
        </p:txBody>
      </p:sp>
      <p:sp>
        <p:nvSpPr>
          <p:cNvPr id="12" name="Srce 11">
            <a:extLst>
              <a:ext uri="{FF2B5EF4-FFF2-40B4-BE49-F238E27FC236}">
                <a16:creationId xmlns:a16="http://schemas.microsoft.com/office/drawing/2014/main" xmlns="" id="{B28ABF7B-AE07-0506-C9A7-F5FC23081C99}"/>
              </a:ext>
            </a:extLst>
          </p:cNvPr>
          <p:cNvSpPr/>
          <p:nvPr/>
        </p:nvSpPr>
        <p:spPr>
          <a:xfrm>
            <a:off x="8389399" y="480299"/>
            <a:ext cx="3417903" cy="2947387"/>
          </a:xfrm>
          <a:prstGeom prst="hear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latin typeface="Forte" panose="03060902040502070203" pitchFamily="66" charset="0"/>
              </a:rPr>
              <a:t>POGOVOR</a:t>
            </a:r>
          </a:p>
        </p:txBody>
      </p:sp>
      <p:sp>
        <p:nvSpPr>
          <p:cNvPr id="13" name="Srce 12">
            <a:extLst>
              <a:ext uri="{FF2B5EF4-FFF2-40B4-BE49-F238E27FC236}">
                <a16:creationId xmlns:a16="http://schemas.microsoft.com/office/drawing/2014/main" xmlns="" id="{A9C8CAB5-FDD9-4363-6523-3D309A0DAA15}"/>
              </a:ext>
            </a:extLst>
          </p:cNvPr>
          <p:cNvSpPr/>
          <p:nvPr/>
        </p:nvSpPr>
        <p:spPr>
          <a:xfrm>
            <a:off x="5095783" y="3589295"/>
            <a:ext cx="3293616" cy="290209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latin typeface="Forte" panose="03060902040502070203" pitchFamily="66" charset="0"/>
              </a:rPr>
              <a:t>ZAUPANJE</a:t>
            </a:r>
          </a:p>
        </p:txBody>
      </p:sp>
    </p:spTree>
    <p:extLst>
      <p:ext uri="{BB962C8B-B14F-4D97-AF65-F5344CB8AC3E}">
        <p14:creationId xmlns:p14="http://schemas.microsoft.com/office/powerpoint/2010/main" val="634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plementing ECHR judgments: New thematic factsheet on children's rights -  Newsroom">
            <a:extLst>
              <a:ext uri="{FF2B5EF4-FFF2-40B4-BE49-F238E27FC236}">
                <a16:creationId xmlns:a16="http://schemas.microsoft.com/office/drawing/2014/main" xmlns="" id="{F4C343A2-3A41-16FF-E067-13C575D23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6" y="2627"/>
            <a:ext cx="12196676" cy="68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607B1D3-347F-B15B-2C52-5777E8294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62" y="48509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40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sl-SI" sz="4000" dirty="0">
                <a:latin typeface="Algerian" panose="04020705040A02060702" pitchFamily="82" charset="0"/>
              </a:rPr>
              <a:t>POSLANICA</a:t>
            </a:r>
          </a:p>
          <a:p>
            <a:pPr marL="0" indent="0" algn="ctr">
              <a:buNone/>
            </a:pPr>
            <a:endParaRPr lang="sl-SI" sz="40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sl-SI" sz="40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sl-SI" sz="40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sl-SI" sz="4000" dirty="0">
              <a:latin typeface="Algerian" panose="04020705040A02060702" pitchFamily="82" charset="0"/>
            </a:endParaRPr>
          </a:p>
        </p:txBody>
      </p:sp>
      <p:sp>
        <p:nvSpPr>
          <p:cNvPr id="7" name="Puščica: petkotnik 6">
            <a:extLst>
              <a:ext uri="{FF2B5EF4-FFF2-40B4-BE49-F238E27FC236}">
                <a16:creationId xmlns:a16="http://schemas.microsoft.com/office/drawing/2014/main" xmlns="" id="{F75955FD-1414-2817-D282-9644C9892A48}"/>
              </a:ext>
            </a:extLst>
          </p:cNvPr>
          <p:cNvSpPr/>
          <p:nvPr/>
        </p:nvSpPr>
        <p:spPr>
          <a:xfrm>
            <a:off x="1065319" y="4166578"/>
            <a:ext cx="5628442" cy="710214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Algerian" panose="04020705040A02060702" pitchFamily="82" charset="0"/>
              </a:rPr>
              <a:t>ILUSTRACIJE: JANA POLAK</a:t>
            </a:r>
          </a:p>
        </p:txBody>
      </p:sp>
      <p:sp>
        <p:nvSpPr>
          <p:cNvPr id="6" name="Puščica: petkotnik 6">
            <a:extLst>
              <a:ext uri="{FF2B5EF4-FFF2-40B4-BE49-F238E27FC236}">
                <a16:creationId xmlns:a16="http://schemas.microsoft.com/office/drawing/2014/main" xmlns="" id="{F75955FD-1414-2817-D282-9644C9892A48}"/>
              </a:ext>
            </a:extLst>
          </p:cNvPr>
          <p:cNvSpPr/>
          <p:nvPr/>
        </p:nvSpPr>
        <p:spPr>
          <a:xfrm>
            <a:off x="965566" y="2091068"/>
            <a:ext cx="5628442" cy="710214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2000" dirty="0" smtClean="0">
              <a:latin typeface="Algerian" panose="04020705040A02060702" pitchFamily="82" charset="0"/>
            </a:endParaRPr>
          </a:p>
          <a:p>
            <a:pPr algn="ctr"/>
            <a:r>
              <a:rPr lang="sl-SI" sz="2000" dirty="0" smtClean="0">
                <a:latin typeface="Algerian" panose="04020705040A02060702" pitchFamily="82" charset="0"/>
              </a:rPr>
              <a:t>Nagovor </a:t>
            </a:r>
            <a:r>
              <a:rPr lang="sl-SI" sz="2000" dirty="0" err="1" smtClean="0">
                <a:latin typeface="Algerian" panose="04020705040A02060702" pitchFamily="82" charset="0"/>
              </a:rPr>
              <a:t>nipkeja</a:t>
            </a:r>
            <a:r>
              <a:rPr lang="sl-SI" sz="2000" dirty="0" smtClean="0">
                <a:latin typeface="Algerian" panose="04020705040A02060702" pitchFamily="82" charset="0"/>
              </a:rPr>
              <a:t>:</a:t>
            </a:r>
          </a:p>
          <a:p>
            <a:pPr algn="ctr"/>
            <a:r>
              <a:rPr lang="sl-SI" sz="1400" dirty="0">
                <a:latin typeface="Algerian" panose="04020705040A02060702" pitchFamily="82" charset="0"/>
                <a:hlinkClick r:id="rId4"/>
              </a:rPr>
              <a:t>https://</a:t>
            </a:r>
            <a:r>
              <a:rPr lang="sl-SI" sz="1400" dirty="0" smtClean="0">
                <a:latin typeface="Algerian" panose="04020705040A02060702" pitchFamily="82" charset="0"/>
                <a:hlinkClick r:id="rId4"/>
              </a:rPr>
              <a:t>www.youtube.com/watch?v=rMhToSyKPY4</a:t>
            </a:r>
            <a:endParaRPr lang="sl-SI" sz="1400" dirty="0" smtClean="0">
              <a:latin typeface="Algerian" panose="04020705040A02060702" pitchFamily="82" charset="0"/>
            </a:endParaRPr>
          </a:p>
          <a:p>
            <a:pPr algn="ctr"/>
            <a:endParaRPr lang="sl-SI" sz="1400" dirty="0" smtClean="0">
              <a:latin typeface="Algerian" panose="04020705040A02060702" pitchFamily="82" charset="0"/>
            </a:endParaRPr>
          </a:p>
          <a:p>
            <a:pPr algn="ctr"/>
            <a:endParaRPr lang="sl-SI" sz="2000" dirty="0">
              <a:latin typeface="Algerian" panose="04020705040A02060702" pitchFamily="82" charset="0"/>
            </a:endParaRPr>
          </a:p>
        </p:txBody>
      </p:sp>
      <p:sp>
        <p:nvSpPr>
          <p:cNvPr id="8" name="Puščica: petkotnik 4">
            <a:extLst>
              <a:ext uri="{FF2B5EF4-FFF2-40B4-BE49-F238E27FC236}">
                <a16:creationId xmlns:a16="http://schemas.microsoft.com/office/drawing/2014/main" xmlns="" id="{C6A55C71-0514-1141-BA88-C0EB7C5DAE91}"/>
              </a:ext>
            </a:extLst>
          </p:cNvPr>
          <p:cNvSpPr/>
          <p:nvPr/>
        </p:nvSpPr>
        <p:spPr>
          <a:xfrm>
            <a:off x="965566" y="3075206"/>
            <a:ext cx="5628442" cy="710214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2000" dirty="0" smtClean="0">
              <a:latin typeface="Algerian" panose="04020705040A02060702" pitchFamily="82" charset="0"/>
            </a:endParaRPr>
          </a:p>
          <a:p>
            <a:pPr algn="ctr"/>
            <a:r>
              <a:rPr lang="sl-SI" sz="2000" dirty="0" smtClean="0">
                <a:latin typeface="Algerian" panose="04020705040A02060702" pitchFamily="82" charset="0"/>
              </a:rPr>
              <a:t>NIPKE </a:t>
            </a:r>
            <a:r>
              <a:rPr lang="sl-SI" sz="2000" dirty="0">
                <a:latin typeface="Algerian" panose="04020705040A02060702" pitchFamily="82" charset="0"/>
              </a:rPr>
              <a:t>– SKP SE MAVA DOBR</a:t>
            </a:r>
          </a:p>
          <a:p>
            <a:pPr algn="ctr"/>
            <a:r>
              <a:rPr lang="sl-SI" sz="1400" dirty="0">
                <a:latin typeface="Algerian" panose="04020705040A02060702" pitchFamily="82" charset="0"/>
                <a:hlinkClick r:id="rId5"/>
              </a:rPr>
              <a:t>https://</a:t>
            </a:r>
            <a:r>
              <a:rPr lang="sl-SI" sz="1400" dirty="0" smtClean="0">
                <a:latin typeface="Algerian" panose="04020705040A02060702" pitchFamily="82" charset="0"/>
                <a:hlinkClick r:id="rId5"/>
              </a:rPr>
              <a:t>www.youtube.com/watch?v=349NVYezYOA</a:t>
            </a:r>
            <a:endParaRPr lang="sl-SI" sz="1400" dirty="0" smtClean="0">
              <a:latin typeface="Algerian" panose="04020705040A02060702" pitchFamily="82" charset="0"/>
            </a:endParaRPr>
          </a:p>
          <a:p>
            <a:pPr algn="ctr"/>
            <a:endParaRPr lang="sl-SI" sz="2000" dirty="0">
              <a:latin typeface="Algerian" panose="04020705040A02060702" pitchFamily="82" charset="0"/>
            </a:endParaRPr>
          </a:p>
        </p:txBody>
      </p:sp>
      <p:pic>
        <p:nvPicPr>
          <p:cNvPr id="9" name="Picture 2" descr="https://www.zpms.si/wp-content/uploads/2022/09/posterfinal2-scal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76" y="1609751"/>
            <a:ext cx="307313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9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plementing ECHR judgments: New thematic factsheet on children's rights -  Newsroom">
            <a:extLst>
              <a:ext uri="{FF2B5EF4-FFF2-40B4-BE49-F238E27FC236}">
                <a16:creationId xmlns:a16="http://schemas.microsoft.com/office/drawing/2014/main" xmlns="" id="{B1946A02-D0D4-A823-666A-2B893053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6" y="0"/>
            <a:ext cx="12196676" cy="68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FFBF25-EF10-054E-B870-26519A31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lgerian" panose="04020705040A02060702" pitchFamily="82" charset="0"/>
              </a:rPr>
              <a:t>Prijateljski razredi 2022/2023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xmlns="" id="{7A0AA7FC-77F3-D0E9-D155-6328847FC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166964"/>
              </p:ext>
            </p:extLst>
          </p:nvPr>
        </p:nvGraphicFramePr>
        <p:xfrm>
          <a:off x="835862" y="1592867"/>
          <a:ext cx="10515600" cy="1351076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31422621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3985256833"/>
                    </a:ext>
                  </a:extLst>
                </a:gridCol>
              </a:tblGrid>
              <a:tr h="526878">
                <a:tc>
                  <a:txBody>
                    <a:bodyPr/>
                    <a:lstStyle/>
                    <a:p>
                      <a:r>
                        <a:rPr lang="sl-SI" dirty="0"/>
                        <a:t>1. p</a:t>
                      </a:r>
                      <a:r>
                        <a:rPr lang="sl-SI" baseline="0" dirty="0"/>
                        <a:t> </a:t>
                      </a:r>
                      <a:r>
                        <a:rPr lang="sl-SI" dirty="0"/>
                        <a:t>–</a:t>
                      </a:r>
                      <a:r>
                        <a:rPr lang="sl-SI" baseline="0" dirty="0"/>
                        <a:t> Suzana </a:t>
                      </a:r>
                      <a:r>
                        <a:rPr lang="sl-SI" baseline="0" dirty="0" err="1"/>
                        <a:t>Rajgl</a:t>
                      </a:r>
                      <a:r>
                        <a:rPr lang="sl-SI" baseline="0" dirty="0"/>
                        <a:t> Zidar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l-SI" sz="1800" kern="1200" dirty="0">
                          <a:effectLst/>
                        </a:rPr>
                        <a:t>Mehurčki</a:t>
                      </a:r>
                      <a:r>
                        <a:rPr lang="sl-SI" sz="1800" kern="1200" baseline="0" dirty="0">
                          <a:effectLst/>
                        </a:rPr>
                        <a:t> (Bučka) – starejša skupina otrok iz vrtca</a:t>
                      </a:r>
                      <a:endParaRPr lang="sl-SI" sz="1800" kern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4153996"/>
                  </a:ext>
                </a:extLst>
              </a:tr>
              <a:tr h="412099">
                <a:tc>
                  <a:txBody>
                    <a:bodyPr/>
                    <a:lstStyle/>
                    <a:p>
                      <a:r>
                        <a:rPr lang="sl-SI" dirty="0"/>
                        <a:t>2. p – Urška</a:t>
                      </a:r>
                      <a:r>
                        <a:rPr lang="sl-SI" baseline="0" dirty="0"/>
                        <a:t> </a:t>
                      </a:r>
                      <a:r>
                        <a:rPr lang="sl-SI" baseline="0" dirty="0" err="1"/>
                        <a:t>Picek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 5. p – Urška</a:t>
                      </a:r>
                      <a:r>
                        <a:rPr lang="sl-SI" baseline="0" dirty="0"/>
                        <a:t> Zidar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6348427"/>
                  </a:ext>
                </a:extLst>
              </a:tr>
              <a:tr h="412099">
                <a:tc>
                  <a:txBody>
                    <a:bodyPr/>
                    <a:lstStyle/>
                    <a:p>
                      <a:r>
                        <a:rPr lang="sl-SI" dirty="0"/>
                        <a:t>3. p</a:t>
                      </a:r>
                      <a:r>
                        <a:rPr lang="sl-SI" baseline="0" dirty="0"/>
                        <a:t> </a:t>
                      </a:r>
                      <a:r>
                        <a:rPr lang="sl-SI" dirty="0"/>
                        <a:t>– Urška</a:t>
                      </a:r>
                      <a:r>
                        <a:rPr lang="sl-SI" baseline="0" dirty="0"/>
                        <a:t> </a:t>
                      </a:r>
                      <a:r>
                        <a:rPr lang="sl-SI" baseline="0" dirty="0" err="1"/>
                        <a:t>Picek</a:t>
                      </a:r>
                      <a:r>
                        <a:rPr lang="sl-SI" baseline="0" dirty="0"/>
                        <a:t>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 4. p – Urška Zidar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6631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1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plementing ECHR judgments: New thematic factsheet on children's rights -  Newsroom">
            <a:extLst>
              <a:ext uri="{FF2B5EF4-FFF2-40B4-BE49-F238E27FC236}">
                <a16:creationId xmlns:a16="http://schemas.microsoft.com/office/drawing/2014/main" xmlns="" id="{1A09BEDD-B298-A573-4D5A-863098F1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"/>
            <a:ext cx="12196676" cy="68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8975A6B0-F43F-E310-C74E-C19FB27D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62" y="76918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dirty="0">
                <a:latin typeface="Algerian" panose="04020705040A02060702" pitchFamily="82" charset="0"/>
              </a:rPr>
              <a:t>DEJAVNOSTI</a:t>
            </a:r>
          </a:p>
          <a:p>
            <a:pPr marL="0" indent="0" algn="ctr">
              <a:buNone/>
            </a:pPr>
            <a:endParaRPr lang="sl-SI" sz="40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sl-SI" sz="4000" dirty="0">
              <a:latin typeface="Algerian" panose="04020705040A02060702" pitchFamily="82" charset="0"/>
            </a:endParaRP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xmlns="" id="{C48CEAB5-8960-A625-22BA-A4DDCB7A20A9}"/>
              </a:ext>
            </a:extLst>
          </p:cNvPr>
          <p:cNvSpPr/>
          <p:nvPr/>
        </p:nvSpPr>
        <p:spPr>
          <a:xfrm>
            <a:off x="3433802" y="4112031"/>
            <a:ext cx="2432481" cy="8611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tx1"/>
                </a:solidFill>
                <a:latin typeface="Algerian" panose="04020705040A02060702" pitchFamily="82" charset="0"/>
              </a:rPr>
              <a:t>Igra na </a:t>
            </a:r>
            <a:r>
              <a:rPr lang="sl-SI" sz="16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igrišču, peka </a:t>
            </a:r>
            <a:r>
              <a:rPr lang="sl-SI" sz="1600" dirty="0">
                <a:solidFill>
                  <a:schemeClr val="tx1"/>
                </a:solidFill>
                <a:latin typeface="Algerian" panose="04020705040A02060702" pitchFamily="82" charset="0"/>
              </a:rPr>
              <a:t>kostanja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xmlns="" id="{D2EFB8B9-3913-106D-5423-9687606324DA}"/>
              </a:ext>
            </a:extLst>
          </p:cNvPr>
          <p:cNvSpPr/>
          <p:nvPr/>
        </p:nvSpPr>
        <p:spPr>
          <a:xfrm>
            <a:off x="8755638" y="2674969"/>
            <a:ext cx="2556769" cy="11718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lgerian" panose="04020705040A02060702" pitchFamily="82" charset="0"/>
              </a:rPr>
              <a:t>Gasilski poligon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xmlns="" id="{EF42E59C-F043-7898-0926-55592529EBA8}"/>
              </a:ext>
            </a:extLst>
          </p:cNvPr>
          <p:cNvSpPr/>
          <p:nvPr/>
        </p:nvSpPr>
        <p:spPr>
          <a:xfrm>
            <a:off x="6098338" y="1501469"/>
            <a:ext cx="2432481" cy="8611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lgerian" panose="04020705040A02060702" pitchFamily="82" charset="0"/>
              </a:rPr>
              <a:t>KULTURNI DAN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xmlns="" id="{AE71A3A1-26F7-E39B-DFE8-1C82116A9CE3}"/>
              </a:ext>
            </a:extLst>
          </p:cNvPr>
          <p:cNvSpPr/>
          <p:nvPr/>
        </p:nvSpPr>
        <p:spPr>
          <a:xfrm>
            <a:off x="5268894" y="3049235"/>
            <a:ext cx="2663301" cy="10164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>
                <a:solidFill>
                  <a:schemeClr val="tx1"/>
                </a:solidFill>
                <a:latin typeface="Algerian" panose="04020705040A02060702" pitchFamily="82" charset="0"/>
              </a:rPr>
              <a:t>Zdavstvena</a:t>
            </a:r>
            <a:r>
              <a:rPr lang="sl-SI" dirty="0">
                <a:solidFill>
                  <a:schemeClr val="tx1"/>
                </a:solidFill>
                <a:latin typeface="Algerian" panose="04020705040A02060702" pitchFamily="82" charset="0"/>
              </a:rPr>
              <a:t> vzgoja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6DDCABE6-2AB6-88C3-4ABF-43A48218AB81}"/>
              </a:ext>
            </a:extLst>
          </p:cNvPr>
          <p:cNvSpPr/>
          <p:nvPr/>
        </p:nvSpPr>
        <p:spPr>
          <a:xfrm>
            <a:off x="505069" y="876833"/>
            <a:ext cx="2589202" cy="11274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tx1"/>
                </a:solidFill>
                <a:latin typeface="Algerian" panose="04020705040A02060702" pitchFamily="82" charset="0"/>
              </a:rPr>
              <a:t>DRUŽENJE S PRIJATELJSKIM RAZREDOM</a:t>
            </a: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5B096B6B-368F-4506-E520-14049487CB97}"/>
              </a:ext>
            </a:extLst>
          </p:cNvPr>
          <p:cNvSpPr/>
          <p:nvPr/>
        </p:nvSpPr>
        <p:spPr>
          <a:xfrm>
            <a:off x="353089" y="5081472"/>
            <a:ext cx="2663301" cy="11452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lgerian" panose="04020705040A02060702" pitchFamily="82" charset="0"/>
              </a:rPr>
              <a:t>LIKOVNI NATEČAJ ZDRAVKO LIDL</a:t>
            </a: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252B8F0B-4ED1-AFF0-D31A-60689AD402F3}"/>
              </a:ext>
            </a:extLst>
          </p:cNvPr>
          <p:cNvSpPr/>
          <p:nvPr/>
        </p:nvSpPr>
        <p:spPr>
          <a:xfrm>
            <a:off x="9135848" y="928859"/>
            <a:ext cx="2317072" cy="11452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lgerian" panose="04020705040A02060702" pitchFamily="82" charset="0"/>
              </a:rPr>
              <a:t>PLESNI NATEČAJ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E7B151D2-15F7-D66D-EE9F-B2300E2AE8D2}"/>
              </a:ext>
            </a:extLst>
          </p:cNvPr>
          <p:cNvSpPr/>
          <p:nvPr/>
        </p:nvSpPr>
        <p:spPr>
          <a:xfrm>
            <a:off x="717244" y="3243336"/>
            <a:ext cx="2490095" cy="12069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OBLIKOVANJE razstave O </a:t>
            </a:r>
            <a:r>
              <a:rPr lang="sl-SI" sz="1400" dirty="0">
                <a:solidFill>
                  <a:schemeClr val="tx1"/>
                </a:solidFill>
                <a:latin typeface="Algerian" panose="04020705040A02060702" pitchFamily="82" charset="0"/>
              </a:rPr>
              <a:t>PRIJATELJSTVU</a:t>
            </a: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73DECE13-5A97-8F70-2CB1-06604917A223}"/>
              </a:ext>
            </a:extLst>
          </p:cNvPr>
          <p:cNvSpPr/>
          <p:nvPr/>
        </p:nvSpPr>
        <p:spPr>
          <a:xfrm>
            <a:off x="3016390" y="1717665"/>
            <a:ext cx="2339174" cy="1122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solidFill>
                  <a:schemeClr val="tx1"/>
                </a:solidFill>
                <a:latin typeface="Algerian" panose="04020705040A02060702" pitchFamily="82" charset="0"/>
              </a:rPr>
              <a:t>KNJIGA „NEŽA SE POGOVARJA  DRUGAČE“</a:t>
            </a:r>
          </a:p>
          <a:p>
            <a:pPr algn="ctr"/>
            <a:r>
              <a:rPr lang="sl-SI" sz="1100" dirty="0">
                <a:solidFill>
                  <a:schemeClr val="tx1"/>
                </a:solidFill>
                <a:latin typeface="Algerian" panose="04020705040A02060702" pitchFamily="82" charset="0"/>
              </a:rPr>
              <a:t>(projekt drugačnost nas bogati)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252B8F0B-4ED1-AFF0-D31A-60689AD402F3}"/>
              </a:ext>
            </a:extLst>
          </p:cNvPr>
          <p:cNvSpPr/>
          <p:nvPr/>
        </p:nvSpPr>
        <p:spPr>
          <a:xfrm>
            <a:off x="6442364" y="4790018"/>
            <a:ext cx="2463096" cy="11452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lgerian" panose="04020705040A02060702" pitchFamily="82" charset="0"/>
              </a:rPr>
              <a:t>Knjižničarka zala na obisku</a:t>
            </a:r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6DDCABE6-2AB6-88C3-4ABF-43A48218AB81}"/>
              </a:ext>
            </a:extLst>
          </p:cNvPr>
          <p:cNvSpPr/>
          <p:nvPr/>
        </p:nvSpPr>
        <p:spPr>
          <a:xfrm>
            <a:off x="9452540" y="4790018"/>
            <a:ext cx="2589202" cy="11274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SPREJEM PRVOŠOLCEV V SKUPNOST ŠOLE</a:t>
            </a:r>
            <a:endParaRPr lang="sl-SI" sz="16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C48CEAB5-8960-A625-22BA-A4DDCB7A20A9}"/>
              </a:ext>
            </a:extLst>
          </p:cNvPr>
          <p:cNvSpPr/>
          <p:nvPr/>
        </p:nvSpPr>
        <p:spPr>
          <a:xfrm>
            <a:off x="3882958" y="5486915"/>
            <a:ext cx="2432481" cy="8611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ZBIRALNA AKCIJA PAPIRJA</a:t>
            </a:r>
            <a:endParaRPr lang="sl-SI" sz="16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0EA3BFA-E641-4EC4-88FC-383B7F9F6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5B239-77A7-4D1A-8937-9A8FEEA9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Teden otroka v OPB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AFC4309-167D-4F5A-B66B-9124B4203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05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sl-SI" b="1" dirty="0"/>
              <a:t>PONEDELJEK: KINO</a:t>
            </a:r>
          </a:p>
          <a:p>
            <a:pPr algn="ctr"/>
            <a:r>
              <a:rPr lang="sl-SI" dirty="0"/>
              <a:t>Izdelava vrečk za pokovko in peka pokovke</a:t>
            </a:r>
          </a:p>
          <a:p>
            <a:pPr algn="ctr"/>
            <a:r>
              <a:rPr lang="sl-SI" dirty="0"/>
              <a:t>Ogled risanke o prijateljstvu</a:t>
            </a:r>
          </a:p>
          <a:p>
            <a:pPr algn="ctr"/>
            <a:r>
              <a:rPr lang="sl-SI" b="1" dirty="0"/>
              <a:t>TOREK: IZDELAVA DRUŽABNE IGRE</a:t>
            </a:r>
          </a:p>
          <a:p>
            <a:pPr algn="ctr"/>
            <a:r>
              <a:rPr lang="sl-SI" dirty="0"/>
              <a:t>S pomočjo barv, kartona in kamenčkov izdelamo igro 3 v vrsto</a:t>
            </a:r>
          </a:p>
          <a:p>
            <a:pPr algn="ctr"/>
            <a:r>
              <a:rPr lang="sl-SI" b="1" dirty="0"/>
              <a:t>SREDA: USTVARJALNICA</a:t>
            </a:r>
          </a:p>
          <a:p>
            <a:pPr algn="ctr"/>
            <a:r>
              <a:rPr lang="sl-SI" dirty="0"/>
              <a:t>Pripravimo majhno darilce za starše</a:t>
            </a:r>
          </a:p>
          <a:p>
            <a:pPr algn="ctr"/>
            <a:r>
              <a:rPr lang="sl-SI" b="1" dirty="0"/>
              <a:t>ČETRTEK: DAN ODPRTIH VRAT ZA STARŠE</a:t>
            </a:r>
          </a:p>
          <a:p>
            <a:pPr algn="ctr"/>
            <a:r>
              <a:rPr lang="sl-SI" dirty="0"/>
              <a:t>Druženje </a:t>
            </a:r>
          </a:p>
          <a:p>
            <a:pPr algn="ctr"/>
            <a:r>
              <a:rPr lang="sl-SI" b="1" dirty="0"/>
              <a:t>PETEK: PRIPRAVA SLADICE</a:t>
            </a:r>
          </a:p>
          <a:p>
            <a:pPr algn="ctr"/>
            <a:r>
              <a:rPr lang="sl-SI" dirty="0"/>
              <a:t>Sadna solata, piškotki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855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plementing ECHR judgments: New thematic factsheet on children's rights -  Newsroom">
            <a:extLst>
              <a:ext uri="{FF2B5EF4-FFF2-40B4-BE49-F238E27FC236}">
                <a16:creationId xmlns:a16="http://schemas.microsoft.com/office/drawing/2014/main" xmlns="" id="{CE45E5CA-4F0C-8A90-422E-9CFD3A942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6" y="0"/>
            <a:ext cx="12196676" cy="68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F1BA8958-A717-8077-1C48-E96DE6A6C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62" y="618262"/>
            <a:ext cx="10515600" cy="4351338"/>
          </a:xfrm>
        </p:spPr>
        <p:txBody>
          <a:bodyPr/>
          <a:lstStyle/>
          <a:p>
            <a:r>
              <a:rPr lang="sl-SI" dirty="0">
                <a:latin typeface="Algerian" panose="04020705040A02060702" pitchFamily="82" charset="0"/>
              </a:rPr>
              <a:t>Humanitarni program </a:t>
            </a:r>
            <a:r>
              <a:rPr lang="sl-SI" dirty="0" err="1">
                <a:latin typeface="Algerian" panose="04020705040A02060702" pitchFamily="82" charset="0"/>
              </a:rPr>
              <a:t>zpms</a:t>
            </a:r>
            <a:r>
              <a:rPr lang="sl-SI" dirty="0">
                <a:latin typeface="Algerian" panose="04020705040A02060702" pitchFamily="82" charset="0"/>
              </a:rPr>
              <a:t> – eno srce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724D5BD-F5B2-3A28-9E43-55A6BFCB7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192" y="1873188"/>
            <a:ext cx="9634579" cy="252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plementing ECHR judgments: New thematic factsheet on children's rights -  Newsroom">
            <a:extLst>
              <a:ext uri="{FF2B5EF4-FFF2-40B4-BE49-F238E27FC236}">
                <a16:creationId xmlns:a16="http://schemas.microsoft.com/office/drawing/2014/main" xmlns="" id="{B62D02D7-008E-4DAD-88EC-C1135E428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"/>
            <a:ext cx="12196676" cy="68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xmlns="" id="{09C1FF5D-0CD9-7163-98E1-838AA2296E46}"/>
              </a:ext>
            </a:extLst>
          </p:cNvPr>
          <p:cNvSpPr/>
          <p:nvPr/>
        </p:nvSpPr>
        <p:spPr>
          <a:xfrm>
            <a:off x="230818" y="199265"/>
            <a:ext cx="7253056" cy="14115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  <a:latin typeface="Algerian" panose="04020705040A02060702" pitchFamily="82" charset="0"/>
              </a:rPr>
              <a:t>OTROK JE SONCE, KI SVETI TUDI TAKRAT, KO JE NEBO TEMNO. </a:t>
            </a: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xmlns="" id="{C3D9C93B-9955-28D2-E294-631BEC9552C6}"/>
              </a:ext>
            </a:extLst>
          </p:cNvPr>
          <p:cNvSpPr/>
          <p:nvPr/>
        </p:nvSpPr>
        <p:spPr>
          <a:xfrm>
            <a:off x="2272683" y="1786631"/>
            <a:ext cx="7253056" cy="16423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  <a:latin typeface="Algerian" panose="04020705040A02060702" pitchFamily="82" charset="0"/>
              </a:rPr>
              <a:t>Hvala, ker jim pomagate pri ustvarjanju lepše prihodnosti.</a:t>
            </a: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xmlns="" id="{93EB5C93-123D-AD26-85FE-71364BA6FCB4}"/>
              </a:ext>
            </a:extLst>
          </p:cNvPr>
          <p:cNvSpPr/>
          <p:nvPr/>
        </p:nvSpPr>
        <p:spPr>
          <a:xfrm>
            <a:off x="4571999" y="3719578"/>
            <a:ext cx="7253056" cy="15180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  <a:latin typeface="Algerian" panose="04020705040A02060702" pitchFamily="82" charset="0"/>
              </a:rPr>
              <a:t>tim za pripravo tedna otroka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3C3CD48-0191-6569-1307-93D7E4866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90" y="3604817"/>
            <a:ext cx="4270161" cy="2800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46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222</Words>
  <Application>Microsoft Office PowerPoint</Application>
  <PresentationFormat>Po meri</PresentationFormat>
  <Paragraphs>53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Teden otroka 2022 3. – 9. oktober </vt:lpstr>
      <vt:lpstr>PowerPointova predstavitev</vt:lpstr>
      <vt:lpstr>PowerPointova predstavitev</vt:lpstr>
      <vt:lpstr>Prijateljski razredi 2022/2023</vt:lpstr>
      <vt:lpstr>PowerPointova predstavitev</vt:lpstr>
      <vt:lpstr>Teden otroka v OPB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Teden otroka 2022 3. – 9. oktober</dc:title>
  <dc:creator>Anja</dc:creator>
  <cp:lastModifiedBy>Uporabnik</cp:lastModifiedBy>
  <cp:revision>12</cp:revision>
  <dcterms:created xsi:type="dcterms:W3CDTF">2022-09-28T06:24:31Z</dcterms:created>
  <dcterms:modified xsi:type="dcterms:W3CDTF">2022-09-29T15:32:59Z</dcterms:modified>
</cp:coreProperties>
</file>